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9"/>
  </p:notesMasterIdLst>
  <p:sldIdLst>
    <p:sldId id="256" r:id="rId5"/>
    <p:sldId id="286" r:id="rId6"/>
    <p:sldId id="282" r:id="rId7"/>
    <p:sldId id="283" r:id="rId8"/>
    <p:sldId id="287" r:id="rId9"/>
    <p:sldId id="284" r:id="rId10"/>
    <p:sldId id="285" r:id="rId11"/>
    <p:sldId id="288" r:id="rId12"/>
    <p:sldId id="289" r:id="rId13"/>
    <p:sldId id="290" r:id="rId14"/>
    <p:sldId id="291" r:id="rId15"/>
    <p:sldId id="292" r:id="rId16"/>
    <p:sldId id="293" r:id="rId17"/>
    <p:sldId id="295" r:id="rId18"/>
    <p:sldId id="294" r:id="rId19"/>
    <p:sldId id="296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304" r:id="rId28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9" autoAdjust="0"/>
    <p:restoredTop sz="75777" autoAdjust="0"/>
  </p:normalViewPr>
  <p:slideViewPr>
    <p:cSldViewPr snapToGrid="0">
      <p:cViewPr varScale="1">
        <p:scale>
          <a:sx n="50" d="100"/>
          <a:sy n="50" d="100"/>
        </p:scale>
        <p:origin x="2496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en Clarke" userId="ebc8a90f-ee79-47b8-b70c-5a60d8865b9b" providerId="ADAL" clId="{9D3600B7-BA38-43F7-B90B-A17FD0274A47}"/>
    <pc:docChg chg="custSel modSld">
      <pc:chgData name="Stephen Clarke" userId="ebc8a90f-ee79-47b8-b70c-5a60d8865b9b" providerId="ADAL" clId="{9D3600B7-BA38-43F7-B90B-A17FD0274A47}" dt="2023-11-03T09:03:11.733" v="40" actId="20577"/>
      <pc:docMkLst>
        <pc:docMk/>
      </pc:docMkLst>
      <pc:sldChg chg="modSp">
        <pc:chgData name="Stephen Clarke" userId="ebc8a90f-ee79-47b8-b70c-5a60d8865b9b" providerId="ADAL" clId="{9D3600B7-BA38-43F7-B90B-A17FD0274A47}" dt="2023-11-03T09:01:28.136" v="0" actId="12"/>
        <pc:sldMkLst>
          <pc:docMk/>
          <pc:sldMk cId="1376897514" sldId="285"/>
        </pc:sldMkLst>
        <pc:graphicFrameChg chg="modGraphic">
          <ac:chgData name="Stephen Clarke" userId="ebc8a90f-ee79-47b8-b70c-5a60d8865b9b" providerId="ADAL" clId="{9D3600B7-BA38-43F7-B90B-A17FD0274A47}" dt="2023-11-03T09:01:28.136" v="0" actId="12"/>
          <ac:graphicFrameMkLst>
            <pc:docMk/>
            <pc:sldMk cId="1376897514" sldId="285"/>
            <ac:graphicFrameMk id="4" creationId="{25EF2A42-B34C-4A0E-8092-B8402294F0F1}"/>
          </ac:graphicFrameMkLst>
        </pc:graphicFrameChg>
      </pc:sldChg>
      <pc:sldChg chg="modSp">
        <pc:chgData name="Stephen Clarke" userId="ebc8a90f-ee79-47b8-b70c-5a60d8865b9b" providerId="ADAL" clId="{9D3600B7-BA38-43F7-B90B-A17FD0274A47}" dt="2023-11-03T09:03:11.733" v="40" actId="20577"/>
        <pc:sldMkLst>
          <pc:docMk/>
          <pc:sldMk cId="3652941231" sldId="296"/>
        </pc:sldMkLst>
        <pc:graphicFrameChg chg="modGraphic">
          <ac:chgData name="Stephen Clarke" userId="ebc8a90f-ee79-47b8-b70c-5a60d8865b9b" providerId="ADAL" clId="{9D3600B7-BA38-43F7-B90B-A17FD0274A47}" dt="2023-11-03T09:03:11.733" v="40" actId="20577"/>
          <ac:graphicFrameMkLst>
            <pc:docMk/>
            <pc:sldMk cId="3652941231" sldId="296"/>
            <ac:graphicFrameMk id="4" creationId="{25EF2A42-B34C-4A0E-8092-B8402294F0F1}"/>
          </ac:graphicFrameMkLst>
        </pc:graphicFrameChg>
      </pc:sldChg>
    </pc:docChg>
  </pc:docChgLst>
  <pc:docChgLst>
    <pc:chgData name="Stephen Clarke" userId="ebc8a90f-ee79-47b8-b70c-5a60d8865b9b" providerId="ADAL" clId="{91BF7CAD-7F08-46F1-9584-FDEAD91D9EAB}"/>
  </pc:docChgLst>
  <pc:docChgLst>
    <pc:chgData name="Stephen Clarke" userId="ebc8a90f-ee79-47b8-b70c-5a60d8865b9b" providerId="ADAL" clId="{75CABC4B-5DEF-44A7-BC0A-4AE18C27A630}"/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869CAD-804D-441D-A08B-FB4C650F73BA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F50B13-FA2E-4F5E-B900-6C0F8E1CE8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5473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4417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8743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3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2983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58366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148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55761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287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0855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8315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5070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49547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86136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54990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01178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176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78955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05042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09550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58544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9802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7962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85411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F50B13-FA2E-4F5E-B900-6C0F8E1CE8A9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973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3B88FC4-478C-495B-A6F7-F68FDFB2A745}"/>
              </a:ext>
            </a:extLst>
          </p:cNvPr>
          <p:cNvSpPr/>
          <p:nvPr/>
        </p:nvSpPr>
        <p:spPr>
          <a:xfrm>
            <a:off x="1" y="6408670"/>
            <a:ext cx="6858000" cy="3497331"/>
          </a:xfrm>
          <a:prstGeom prst="rect">
            <a:avLst/>
          </a:prstGeom>
          <a:solidFill>
            <a:srgbClr val="72C0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C46137-3D86-4147-A015-284582DCEB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686520"/>
            <a:ext cx="5143500" cy="912733"/>
          </a:xfrm>
        </p:spPr>
        <p:txBody>
          <a:bodyPr>
            <a:normAutofit/>
          </a:bodyPr>
          <a:lstStyle>
            <a:lvl1pPr marL="0" indent="0" algn="ctr">
              <a:buNone/>
              <a:defRPr sz="4622" b="1">
                <a:solidFill>
                  <a:schemeClr val="bg1">
                    <a:lumMod val="95000"/>
                  </a:schemeClr>
                </a:solidFill>
              </a:defRPr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B7F8B14-9F92-4126-8538-F45CA0915F39}"/>
              </a:ext>
            </a:extLst>
          </p:cNvPr>
          <p:cNvSpPr/>
          <p:nvPr/>
        </p:nvSpPr>
        <p:spPr>
          <a:xfrm>
            <a:off x="-26474" y="9013066"/>
            <a:ext cx="6913469" cy="991537"/>
          </a:xfrm>
          <a:prstGeom prst="rect">
            <a:avLst/>
          </a:prstGeom>
          <a:solidFill>
            <a:srgbClr val="1C254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4B8379-C1B7-4F98-8E75-D1FB34A99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96571A-597A-433E-9500-979202540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875C-0ED9-495D-8C49-43BF3ADA2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9F937D-3936-4C08-8BCD-6271542D0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713" y="1511329"/>
            <a:ext cx="3259271" cy="472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64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63808-4657-45EB-87A1-DA94D3ABF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07079-6ABA-4FC9-943B-3AE35FD6C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AE0896-EED8-4928-A514-7B478A681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D6D54-A1FD-4FED-A33A-B85872DBE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56FD3-A914-449C-A61D-EC7533E07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DB8E4DA-922D-4FBD-A9CA-CEA087627F6C}"/>
              </a:ext>
            </a:extLst>
          </p:cNvPr>
          <p:cNvSpPr/>
          <p:nvPr/>
        </p:nvSpPr>
        <p:spPr>
          <a:xfrm>
            <a:off x="0" y="8922281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ABB0580A-8141-43A9-B07F-E1521DCE6292}"/>
              </a:ext>
            </a:extLst>
          </p:cNvPr>
          <p:cNvSpPr/>
          <p:nvPr/>
        </p:nvSpPr>
        <p:spPr>
          <a:xfrm flipH="1">
            <a:off x="4843462" y="6643434"/>
            <a:ext cx="2014537" cy="3270383"/>
          </a:xfrm>
          <a:prstGeom prst="rtTriangle">
            <a:avLst/>
          </a:prstGeom>
          <a:solidFill>
            <a:srgbClr val="72C0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AEF88C3-D386-483F-BF56-4B6EE9191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601" y="8382542"/>
            <a:ext cx="888437" cy="12877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184899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072BBB5A-0D40-43D2-A6DC-F5EE39E67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193" y="-81855"/>
            <a:ext cx="5892136" cy="10069710"/>
          </a:xfrm>
          <a:prstGeom prst="flowChartInputOutpu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D4E24D4-468D-4FDA-8254-16DB53283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739" y="1369181"/>
            <a:ext cx="3661373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24D81-7FC7-4D1E-BAA2-4AC306D66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3739" y="6029539"/>
            <a:ext cx="3661373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>
                    <a:tint val="75000"/>
                  </a:schemeClr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252918-9CEB-44E1-92F6-EF6AFE77B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44-AADB-4D72-BCA9-9440550CB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08300-5842-4BF9-B29C-FE40F73C2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71BDB57-0EFF-4DA1-A7E6-51E2D1AAA6A1}"/>
              </a:ext>
            </a:extLst>
          </p:cNvPr>
          <p:cNvSpPr/>
          <p:nvPr/>
        </p:nvSpPr>
        <p:spPr>
          <a:xfrm rot="17151348">
            <a:off x="-4614506" y="4495977"/>
            <a:ext cx="17610667" cy="90332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B235D8E-BD8F-4D4C-8CAD-E7BE21B4AF4A}"/>
              </a:ext>
            </a:extLst>
          </p:cNvPr>
          <p:cNvSpPr/>
          <p:nvPr/>
        </p:nvSpPr>
        <p:spPr>
          <a:xfrm>
            <a:off x="0" y="9013066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70529AFA-D033-4445-A1C1-4439684E6031}"/>
              </a:ext>
            </a:extLst>
          </p:cNvPr>
          <p:cNvSpPr/>
          <p:nvPr/>
        </p:nvSpPr>
        <p:spPr>
          <a:xfrm flipH="1">
            <a:off x="4869936" y="6734219"/>
            <a:ext cx="2014537" cy="3270383"/>
          </a:xfrm>
          <a:prstGeom prst="rtTriangle">
            <a:avLst/>
          </a:prstGeom>
          <a:solidFill>
            <a:srgbClr val="72C0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8C60BDA-C067-4C2D-8B9F-7968FED9A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601" y="8473327"/>
            <a:ext cx="888437" cy="12877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72786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2745B-F250-4347-AF8B-9EE0481F1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8EB5B-958D-4E06-8850-F5727B89C0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2452B2-D9E9-4717-99E5-E8C2E2F0A7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25EE5C-8013-460B-A5BE-B8ACD3384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A295A4-286E-4D84-90C4-61DAE0ACB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D1FE1-2676-4F70-9D3F-2E7B592C0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1006955-563A-4F03-9EDE-52F09FE32FFE}"/>
              </a:ext>
            </a:extLst>
          </p:cNvPr>
          <p:cNvSpPr/>
          <p:nvPr/>
        </p:nvSpPr>
        <p:spPr>
          <a:xfrm>
            <a:off x="0" y="8922281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B3EF3D92-E645-4BBE-BEA0-A6F954922534}"/>
              </a:ext>
            </a:extLst>
          </p:cNvPr>
          <p:cNvSpPr/>
          <p:nvPr/>
        </p:nvSpPr>
        <p:spPr>
          <a:xfrm flipH="1">
            <a:off x="4843462" y="6643434"/>
            <a:ext cx="2014537" cy="3270383"/>
          </a:xfrm>
          <a:prstGeom prst="rtTriangle">
            <a:avLst/>
          </a:prstGeom>
          <a:solidFill>
            <a:srgbClr val="72C0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E74BB46-BF2C-4BBA-B5F4-7ACEFD05E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601" y="8382542"/>
            <a:ext cx="888437" cy="12877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044085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F70D7-7C54-47D7-9F0F-AEBCD738F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7B87CE-09CA-4DBD-974D-D70081840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4FE17C-AADB-4AFD-A908-1EC650D65A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56A4D2-D464-4602-A913-8130A70581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DF46DF-5B27-4439-9A99-ED4DE3E729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A71893-EF2A-4ED6-84BE-9A3DA2CB4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CC0C63-CE96-443F-B371-402544983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DE270F-24B7-47AE-90E0-F241905EA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FCCFE58-F0E8-496C-9EE1-9BF582C70F9B}"/>
              </a:ext>
            </a:extLst>
          </p:cNvPr>
          <p:cNvSpPr/>
          <p:nvPr/>
        </p:nvSpPr>
        <p:spPr>
          <a:xfrm>
            <a:off x="0" y="8922281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9E1BBDC0-5EF0-4C38-BA8D-F4793A7B85B3}"/>
              </a:ext>
            </a:extLst>
          </p:cNvPr>
          <p:cNvSpPr/>
          <p:nvPr/>
        </p:nvSpPr>
        <p:spPr>
          <a:xfrm flipH="1">
            <a:off x="4843462" y="6643434"/>
            <a:ext cx="2014537" cy="3270383"/>
          </a:xfrm>
          <a:prstGeom prst="rtTriangle">
            <a:avLst/>
          </a:prstGeom>
          <a:solidFill>
            <a:srgbClr val="72C0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10D291B-1317-4598-BAFD-24EB50CC46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601" y="8382542"/>
            <a:ext cx="888437" cy="12877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496996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D77491F-F6B7-4059-9787-EDA1441A30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3" b="14216"/>
          <a:stretch/>
        </p:blipFill>
        <p:spPr>
          <a:xfrm>
            <a:off x="-446613" y="2827327"/>
            <a:ext cx="2343967" cy="635406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14DEEA2-3F36-43F9-BD14-1386DC786BF1}"/>
              </a:ext>
            </a:extLst>
          </p:cNvPr>
          <p:cNvSpPr/>
          <p:nvPr/>
        </p:nvSpPr>
        <p:spPr>
          <a:xfrm>
            <a:off x="0" y="8922281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6E2BE-D9D9-44E7-98CD-05DC1E217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1A85DB-78AB-4912-8737-EABBC7AF2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403504-AB25-4DC5-89C0-1E2AAF044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2EE364-4C4A-4388-8702-AE9B6990A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7276637-A636-4525-855B-3CEEE04B0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1713" y="2637014"/>
            <a:ext cx="411480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053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3372B7A-836C-4F39-BF4E-1D72FB115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210" y="4682095"/>
            <a:ext cx="2918751" cy="4988171"/>
          </a:xfrm>
          <a:prstGeom prst="parallelogram">
            <a:avLst>
              <a:gd name="adj" fmla="val 23884"/>
            </a:avLst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99B7D3-E359-42BC-9E62-B7D597023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9E609-1D73-4513-A425-6D5FD27A5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5F9A1C-D6D5-4ED1-A032-B4C919A01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3799026-96C8-4466-9315-1262467AAE32}"/>
              </a:ext>
            </a:extLst>
          </p:cNvPr>
          <p:cNvCxnSpPr>
            <a:cxnSpLocks/>
          </p:cNvCxnSpPr>
          <p:nvPr/>
        </p:nvCxnSpPr>
        <p:spPr>
          <a:xfrm flipH="1">
            <a:off x="2341990" y="4656196"/>
            <a:ext cx="449552" cy="5071651"/>
          </a:xfrm>
          <a:prstGeom prst="line">
            <a:avLst/>
          </a:prstGeom>
          <a:ln w="76200">
            <a:solidFill>
              <a:srgbClr val="72C0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459A2743-DFEF-41CB-894E-1EE0C2CAD9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54642" y="-352957"/>
            <a:ext cx="2946183" cy="5035052"/>
          </a:xfrm>
          <a:prstGeom prst="parallelogram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0D05801-82F3-4317-9EA5-200F9C796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4045" y="785373"/>
            <a:ext cx="3260229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CAABF2F5-1723-45A6-8B9E-DAE170272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4045" y="2789790"/>
            <a:ext cx="3260229" cy="62467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204345B-E506-4059-80F9-B847A61A3634}"/>
              </a:ext>
            </a:extLst>
          </p:cNvPr>
          <p:cNvCxnSpPr>
            <a:cxnSpLocks/>
          </p:cNvCxnSpPr>
          <p:nvPr/>
        </p:nvCxnSpPr>
        <p:spPr>
          <a:xfrm>
            <a:off x="2301256" y="-455466"/>
            <a:ext cx="490286" cy="5137561"/>
          </a:xfrm>
          <a:prstGeom prst="line">
            <a:avLst/>
          </a:prstGeom>
          <a:ln w="76200">
            <a:solidFill>
              <a:srgbClr val="72C0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AB3AA45-866D-4F48-B97C-11AA0EE061FD}"/>
              </a:ext>
            </a:extLst>
          </p:cNvPr>
          <p:cNvCxnSpPr>
            <a:cxnSpLocks/>
          </p:cNvCxnSpPr>
          <p:nvPr/>
        </p:nvCxnSpPr>
        <p:spPr>
          <a:xfrm>
            <a:off x="-154641" y="-404213"/>
            <a:ext cx="490286" cy="5122679"/>
          </a:xfrm>
          <a:prstGeom prst="line">
            <a:avLst/>
          </a:prstGeom>
          <a:ln w="76200">
            <a:solidFill>
              <a:srgbClr val="72C0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4811301-0DC6-4065-BCD5-51CFE24D221E}"/>
              </a:ext>
            </a:extLst>
          </p:cNvPr>
          <p:cNvCxnSpPr>
            <a:cxnSpLocks/>
          </p:cNvCxnSpPr>
          <p:nvPr/>
        </p:nvCxnSpPr>
        <p:spPr>
          <a:xfrm flipH="1">
            <a:off x="-113907" y="4665982"/>
            <a:ext cx="449552" cy="5071651"/>
          </a:xfrm>
          <a:prstGeom prst="line">
            <a:avLst/>
          </a:prstGeom>
          <a:ln w="76200">
            <a:solidFill>
              <a:srgbClr val="72C0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4BB05141-0EBC-4925-A1BF-7918EB5F6F52}"/>
              </a:ext>
            </a:extLst>
          </p:cNvPr>
          <p:cNvSpPr/>
          <p:nvPr/>
        </p:nvSpPr>
        <p:spPr>
          <a:xfrm>
            <a:off x="0" y="8922281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9B723C85-C969-4399-88B4-55ECE58CC5AD}"/>
              </a:ext>
            </a:extLst>
          </p:cNvPr>
          <p:cNvSpPr/>
          <p:nvPr/>
        </p:nvSpPr>
        <p:spPr>
          <a:xfrm flipH="1">
            <a:off x="4843462" y="6643434"/>
            <a:ext cx="2014537" cy="3270383"/>
          </a:xfrm>
          <a:prstGeom prst="rtTriangle">
            <a:avLst/>
          </a:prstGeom>
          <a:solidFill>
            <a:srgbClr val="72C0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E50C282-89F0-49C3-8FED-C84DBF3E6B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730" y="8332514"/>
            <a:ext cx="888437" cy="12877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135906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F1550-972B-442E-9D0D-343949D5A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01BFE-60E8-4531-AF76-1F5E230149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A2366D-2741-4E43-8515-BFF7B6BCF8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1E2DF2-AE0C-4AB7-BAAC-4B87BA372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D8A5F0-070C-4265-835D-6850558FC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328097-7E8B-46FD-B519-648704738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DD11C6-BF64-48E5-A9B4-99E428099A2E}"/>
              </a:ext>
            </a:extLst>
          </p:cNvPr>
          <p:cNvSpPr/>
          <p:nvPr/>
        </p:nvSpPr>
        <p:spPr>
          <a:xfrm>
            <a:off x="0" y="8922281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81D88528-2862-4E9A-B853-F6D39DF699C5}"/>
              </a:ext>
            </a:extLst>
          </p:cNvPr>
          <p:cNvSpPr/>
          <p:nvPr/>
        </p:nvSpPr>
        <p:spPr>
          <a:xfrm flipH="1">
            <a:off x="4843462" y="6643434"/>
            <a:ext cx="2014537" cy="3270383"/>
          </a:xfrm>
          <a:prstGeom prst="rtTriangle">
            <a:avLst/>
          </a:prstGeom>
          <a:solidFill>
            <a:srgbClr val="72C0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0095581-29C4-499A-BE47-8ACE1D58B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601" y="8382542"/>
            <a:ext cx="888437" cy="12877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283998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8F718-043C-468A-B336-37E3C4D7B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764599-8443-41DB-962B-71B8B93D1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B36E0B-4C08-4E58-A261-7778249D70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6D8DDB-AD3E-4498-94E5-CBB68D90D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1C2E86-DAD4-4007-8BB4-4A05F6FC5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1BE7FB-B95C-4F61-A94E-4E8678B3F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76F3B2-B49C-4A49-AE19-48F8EBFA65CF}"/>
              </a:ext>
            </a:extLst>
          </p:cNvPr>
          <p:cNvSpPr/>
          <p:nvPr/>
        </p:nvSpPr>
        <p:spPr>
          <a:xfrm>
            <a:off x="0" y="8922281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D69D57A8-5084-4EE9-A57F-D56C6DA282F4}"/>
              </a:ext>
            </a:extLst>
          </p:cNvPr>
          <p:cNvSpPr/>
          <p:nvPr/>
        </p:nvSpPr>
        <p:spPr>
          <a:xfrm flipH="1">
            <a:off x="4843462" y="6643434"/>
            <a:ext cx="2014537" cy="3270383"/>
          </a:xfrm>
          <a:prstGeom prst="rtTriangle">
            <a:avLst/>
          </a:prstGeom>
          <a:solidFill>
            <a:srgbClr val="72C0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A9EEA3-ADC4-464C-B9D0-DDC656F363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601" y="8382542"/>
            <a:ext cx="888437" cy="12877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805075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0E0E2-83B0-45B0-88CC-1AD1AF735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FEB921-486C-4C2F-BDAA-5B989A082A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CB3437-413F-489A-9FCE-92AB40F12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CE8855-63DF-45D4-84F6-40DDFBD16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5C77A-B6BB-45C3-846E-4DB20AEDA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9A724E7-59B1-4F8D-8E1F-F22B3EDFAFCF}"/>
              </a:ext>
            </a:extLst>
          </p:cNvPr>
          <p:cNvSpPr/>
          <p:nvPr/>
        </p:nvSpPr>
        <p:spPr>
          <a:xfrm>
            <a:off x="0" y="8922281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58811837-9B33-4640-8A89-D3BA269415A0}"/>
              </a:ext>
            </a:extLst>
          </p:cNvPr>
          <p:cNvSpPr/>
          <p:nvPr/>
        </p:nvSpPr>
        <p:spPr>
          <a:xfrm flipH="1">
            <a:off x="4843462" y="6643434"/>
            <a:ext cx="2014537" cy="3270383"/>
          </a:xfrm>
          <a:prstGeom prst="rtTriangle">
            <a:avLst/>
          </a:prstGeom>
          <a:solidFill>
            <a:srgbClr val="72C0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524B30-E815-4CA8-A804-E59FF2710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601" y="8382542"/>
            <a:ext cx="888437" cy="12877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2698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10887F-EF9F-41E2-8E2D-C0609B06BD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A2DEE7-BE51-40B6-9B59-6E9C3AB323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18C34A-0B98-4294-9D97-72E232842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0B8D8-E1C6-4D45-B746-BA7C4DE60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72A830-2D57-4FDB-9C60-1E6C951F7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717111-107A-4477-B8E3-27409EC1B922}"/>
              </a:ext>
            </a:extLst>
          </p:cNvPr>
          <p:cNvSpPr/>
          <p:nvPr/>
        </p:nvSpPr>
        <p:spPr>
          <a:xfrm>
            <a:off x="0" y="8922281"/>
            <a:ext cx="6858000" cy="991537"/>
          </a:xfrm>
          <a:prstGeom prst="rect">
            <a:avLst/>
          </a:prstGeom>
          <a:solidFill>
            <a:srgbClr val="1C254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16DD6B8D-8E40-4B87-8754-DDAD769D3E55}"/>
              </a:ext>
            </a:extLst>
          </p:cNvPr>
          <p:cNvSpPr/>
          <p:nvPr/>
        </p:nvSpPr>
        <p:spPr>
          <a:xfrm flipH="1">
            <a:off x="4843462" y="6643434"/>
            <a:ext cx="2014537" cy="3270383"/>
          </a:xfrm>
          <a:prstGeom prst="rtTriangle">
            <a:avLst/>
          </a:prstGeom>
          <a:solidFill>
            <a:srgbClr val="72C0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E899B6A-FBEF-4239-A3F8-A7E7D59D3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601" y="8382542"/>
            <a:ext cx="888437" cy="128772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944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5CF918-8B5C-4B17-87E5-527D7D833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39EF5B-55BA-419D-82F5-DB90FCFDCE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3A912-B247-4738-B09D-9D76B8F10C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F1AF2-C718-41C4-8392-34FB1EE8AD56}" type="datetimeFigureOut">
              <a:rPr lang="en-GB" smtClean="0"/>
              <a:t>03/11/2023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922D1-46DB-468B-8CAD-16F0288D53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38DAF2-CF1A-45B0-8CFC-5D9B23C8E3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B639C-E5DA-43AF-9047-DDCEED03989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44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20759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5DA481B-345F-41CD-AC8B-1E6B91E28A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537" y="6715095"/>
            <a:ext cx="5876925" cy="1639075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English Curriculum</a:t>
            </a:r>
          </a:p>
          <a:p>
            <a:r>
              <a:rPr lang="en-GB" dirty="0"/>
              <a:t>Writing Purposes</a:t>
            </a:r>
          </a:p>
          <a:p>
            <a:r>
              <a:rPr lang="en-GB" dirty="0"/>
              <a:t> Progression Maps</a:t>
            </a:r>
          </a:p>
        </p:txBody>
      </p:sp>
    </p:spTree>
    <p:extLst>
      <p:ext uri="{BB962C8B-B14F-4D97-AF65-F5344CB8AC3E}">
        <p14:creationId xmlns:p14="http://schemas.microsoft.com/office/powerpoint/2010/main" val="2315169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ED3347C-0E74-46AC-9415-9140644120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594" y="5734854"/>
            <a:ext cx="3444811" cy="27135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4B0419B-D7FC-4EB1-B2A1-A226FE6388D7}"/>
              </a:ext>
            </a:extLst>
          </p:cNvPr>
          <p:cNvSpPr txBox="1"/>
          <p:nvPr/>
        </p:nvSpPr>
        <p:spPr>
          <a:xfrm>
            <a:off x="685800" y="333375"/>
            <a:ext cx="5486400" cy="5401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n-GB" sz="11500" dirty="0"/>
              <a:t>Writing to Discuss</a:t>
            </a:r>
          </a:p>
        </p:txBody>
      </p:sp>
    </p:spTree>
    <p:extLst>
      <p:ext uri="{BB962C8B-B14F-4D97-AF65-F5344CB8AC3E}">
        <p14:creationId xmlns:p14="http://schemas.microsoft.com/office/powerpoint/2010/main" val="3477179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742950" y="118765"/>
            <a:ext cx="4743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discussion texts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BFFD3-9067-44F9-AB76-2E533E690BC1}"/>
              </a:ext>
            </a:extLst>
          </p:cNvPr>
          <p:cNvSpPr txBox="1"/>
          <p:nvPr/>
        </p:nvSpPr>
        <p:spPr>
          <a:xfrm>
            <a:off x="219074" y="706588"/>
            <a:ext cx="6086475" cy="258532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Not limited to controversial topics but polarised views are often a vehicle to teach them.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Contrast with persuasive writing where only one viewpoint is developed.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Purpose – To present a reasoned and balanced overview of an issue or a controversial topic. Usually aims to provide two or more views on an issue, each with elaborations, evidence and/or examples.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D3347C-0E74-46AC-9415-9140644120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8263" y="118765"/>
            <a:ext cx="774572" cy="610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488579"/>
              </p:ext>
            </p:extLst>
          </p:nvPr>
        </p:nvGraphicFramePr>
        <p:xfrm>
          <a:off x="340516" y="3291911"/>
          <a:ext cx="5403060" cy="63093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01020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1801020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1801020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414192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3959189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 statement of the issues involved and a preview of the main arguments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Arguments for with supporting evidence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Arguments against with supporting evidence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 summary which develops one particular viewpoint based on the evidence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Present tense with other forms such as present perfect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Generalisers e.g. some people, many scientists etc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Headings and subheadings can be used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Paragraphs for structure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Linking adverbs for cohesion within and across paragraphs e.g. therefore, subsequently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Formal and informal vocabulary choices to suit the form of the argument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Layout devices such as diagrams and illustrations can be used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Passive voice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Degrees of formality and informality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Subjunctive form e.g. If people were to stop hunting whales…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Colons and semi-colons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Questions often make good titles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the introduction to state why the issue is being debated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sure the argument is balanced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Support each viewpoint with reasons and evidence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If the conclusion opts to support one particular view, explain why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9997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742950" y="257455"/>
            <a:ext cx="4743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discussion texts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D3347C-0E74-46AC-9415-9140644120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2972" y="118765"/>
            <a:ext cx="762153" cy="60035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EF2A42-B34C-4A0E-8092-B8402294F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328178"/>
              </p:ext>
            </p:extLst>
          </p:nvPr>
        </p:nvGraphicFramePr>
        <p:xfrm>
          <a:off x="400049" y="981075"/>
          <a:ext cx="6238876" cy="4414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95426">
                  <a:extLst>
                    <a:ext uri="{9D8B030D-6E8A-4147-A177-3AD203B41FA5}">
                      <a16:colId xmlns:a16="http://schemas.microsoft.com/office/drawing/2014/main" val="2197933414"/>
                    </a:ext>
                  </a:extLst>
                </a:gridCol>
                <a:gridCol w="4743450">
                  <a:extLst>
                    <a:ext uri="{9D8B030D-6E8A-4147-A177-3AD203B41FA5}">
                      <a16:colId xmlns:a16="http://schemas.microsoft.com/office/drawing/2014/main" val="3839257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Year 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Feature to include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909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961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174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182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8307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Consistent use of present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Present perfect verb forms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Effective noun phrases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Paragraphs to organise ideas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Linking adverbs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Headings and subheadings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Cohesions within paragraphs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4458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across paragraphs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Formal and informal vocabulary choices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Passive voice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Degrees of formality and informality to suit the form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Subjunctive form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Use semi-colons, colons and dashes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02566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303430E-18B3-4038-B705-40D5080A14E8}"/>
              </a:ext>
            </a:extLst>
          </p:cNvPr>
          <p:cNvSpPr txBox="1"/>
          <p:nvPr/>
        </p:nvSpPr>
        <p:spPr>
          <a:xfrm>
            <a:off x="404812" y="5657550"/>
            <a:ext cx="6048375" cy="230832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n-GB" dirty="0"/>
              <a:t>Common forms of discussion text: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Non-fiction books on ‘issues’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Written debate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Leaflet or article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Editorials about historical attitudes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Letters about pollution, factory farming etc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Essays giving opinions about literature, music, art etc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496E76-C9E5-4344-80DF-03D4ECB43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19778" y="5657550"/>
            <a:ext cx="356472" cy="387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935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B0419B-D7FC-4EB1-B2A1-A226FE6388D7}"/>
              </a:ext>
            </a:extLst>
          </p:cNvPr>
          <p:cNvSpPr txBox="1"/>
          <p:nvPr/>
        </p:nvSpPr>
        <p:spPr>
          <a:xfrm>
            <a:off x="685800" y="333375"/>
            <a:ext cx="5486400" cy="5401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n-GB" sz="11500" dirty="0"/>
              <a:t>Writing to Inform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157177-DEF5-4F0C-AC6E-B65A05734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4" y="5657842"/>
            <a:ext cx="2600331" cy="30592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01781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742949" y="118765"/>
            <a:ext cx="5044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explanatory texts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BFFD3-9067-44F9-AB76-2E533E690BC1}"/>
              </a:ext>
            </a:extLst>
          </p:cNvPr>
          <p:cNvSpPr txBox="1"/>
          <p:nvPr/>
        </p:nvSpPr>
        <p:spPr>
          <a:xfrm>
            <a:off x="219074" y="706588"/>
            <a:ext cx="6086475" cy="20313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Explanatory texts go beyond description into causes, motives or reasons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important to explain the ‘how’ and ‘why’ to differentiate this text from being a report.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Purpose – To explain how or why something is the way it is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048748"/>
              </p:ext>
            </p:extLst>
          </p:nvPr>
        </p:nvGraphicFramePr>
        <p:xfrm>
          <a:off x="254791" y="2864071"/>
          <a:ext cx="6015039" cy="54711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44622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4698471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 general statement to introduce the topic being explained e.g. why some animals hibernate in winter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The steps or phases are explained logically and in order.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Written in the present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Questions can be used to form titles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Question marks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Linking adverbs e.g. Firstly, after that,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Conjunctions e.g. because, so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Prepositions e.g. before, after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Cohesion with use of nouns and pronouns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Adverbs of possibility e.g. perhaps, surely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Modal verbs e.g. might, should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Fronted adverbials e.g. during the night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Relative clauses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Degrees or formality and informality dependent on purpose and audience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Passive voice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Layout devices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Paragraphs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Brackets, dashes and commas for parenthesis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Choose a title that explains what you are explaining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Decide whether images will be included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Decide on other features such as captions, text boxes, glossary etc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the first paragraph to show what will be explained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Plan the steps and check necessary information is included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Add a few interesting details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Interest the reader by talking directly to them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31F8AA4-93B7-4869-8934-EE542DA00D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1383" y="113702"/>
            <a:ext cx="868331" cy="93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18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742950" y="257455"/>
            <a:ext cx="5027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explanatory texts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EF2A42-B34C-4A0E-8092-B8402294F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295601"/>
              </p:ext>
            </p:extLst>
          </p:nvPr>
        </p:nvGraphicFramePr>
        <p:xfrm>
          <a:off x="400049" y="1148180"/>
          <a:ext cx="6238876" cy="50393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95426">
                  <a:extLst>
                    <a:ext uri="{9D8B030D-6E8A-4147-A177-3AD203B41FA5}">
                      <a16:colId xmlns:a16="http://schemas.microsoft.com/office/drawing/2014/main" val="2197933414"/>
                    </a:ext>
                  </a:extLst>
                </a:gridCol>
                <a:gridCol w="4743450">
                  <a:extLst>
                    <a:ext uri="{9D8B030D-6E8A-4147-A177-3AD203B41FA5}">
                      <a16:colId xmlns:a16="http://schemas.microsoft.com/office/drawing/2014/main" val="3839257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Year 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Feature to include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909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961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Present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Questions to form titles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Question marks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Conjunctions – so, because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174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Express time, place and cause using conjunctions, adverbs and prepositions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Headings and subheadings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182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Fronted adverbials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Paragraphs to organise ideas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with use of nouns and pronouns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Topic, detail and concluding sentences to organise paragraphs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8307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Adverbs and modal 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Layout devices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within paragraphs using linking adverbs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Relative clauses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Parenthesis to add clarification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4458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Adapt degrees of formality and informality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Create cohesion across paragraphs using cohesive devices including linking adverbs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Passive voice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02566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303430E-18B3-4038-B705-40D5080A14E8}"/>
              </a:ext>
            </a:extLst>
          </p:cNvPr>
          <p:cNvSpPr txBox="1"/>
          <p:nvPr/>
        </p:nvSpPr>
        <p:spPr>
          <a:xfrm>
            <a:off x="400049" y="6288562"/>
            <a:ext cx="6048375" cy="258532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n-GB" dirty="0"/>
              <a:t>Common forms of explanatory texts: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Explaining scientific phenomenon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Explaining inventions or historic events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Explaining processes such as the water cycle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Explaining religious traditions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Technical manuals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Question and answer articles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Science write-ups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17F64C-F08F-4598-9533-815DDD6A9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1383" y="113702"/>
            <a:ext cx="868331" cy="9334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19AFB64-3BC6-4FBA-8800-EF46F0B0FF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3104" y="6228791"/>
            <a:ext cx="356472" cy="387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897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instructions/procedural texts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BFFD3-9067-44F9-AB76-2E533E690BC1}"/>
              </a:ext>
            </a:extLst>
          </p:cNvPr>
          <p:cNvSpPr txBox="1"/>
          <p:nvPr/>
        </p:nvSpPr>
        <p:spPr>
          <a:xfrm>
            <a:off x="219072" y="973475"/>
            <a:ext cx="6086475" cy="175432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Instructions may be visual or a combination of text and images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They can be found in all areas of the curriculum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Purpose – To ensure something is done effectively and/or correctly with a successful outcome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424284"/>
              </p:ext>
            </p:extLst>
          </p:nvPr>
        </p:nvGraphicFramePr>
        <p:xfrm>
          <a:off x="254791" y="3102196"/>
          <a:ext cx="6015039" cy="524861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550143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4698471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Begin by defining the goal or the desired outcome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List any materials or equipment that may be needed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Provide simple, clear instructions in the order they need to be carried out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Diagrams or illustrations can be included to fully exemplify the procedure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 final evaluative statement can be used to wrap up the process e.g. Now that the kite is made, enjoy testing it out on a windy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Imperative/command sentences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Commas in lists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Conjunctions, adverbs and prepositions to order and explain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Relative clauses to add further information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Cohesion with the use of nouns and pronouns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Parenthesis to add additional advice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Modal 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Degrees of formality depending on audience and purpose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Layout devices such as bullet points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the title to show what the instructions are about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Work out the exact sequence needed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Decide on the important points to use at each stage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Keep sentences as short and simple as possible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Avoid unnecessary adjectives and adverbs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7D9DF9D-2C0D-424C-84E3-670C8D8523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7383" y="55742"/>
            <a:ext cx="1004894" cy="95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027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209548" y="147457"/>
            <a:ext cx="62388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instructions/procedural texts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EF2A42-B34C-4A0E-8092-B8402294F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970041"/>
              </p:ext>
            </p:extLst>
          </p:nvPr>
        </p:nvGraphicFramePr>
        <p:xfrm>
          <a:off x="400049" y="1148180"/>
          <a:ext cx="6238876" cy="36626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95426">
                  <a:extLst>
                    <a:ext uri="{9D8B030D-6E8A-4147-A177-3AD203B41FA5}">
                      <a16:colId xmlns:a16="http://schemas.microsoft.com/office/drawing/2014/main" val="2197933414"/>
                    </a:ext>
                  </a:extLst>
                </a:gridCol>
                <a:gridCol w="4743450">
                  <a:extLst>
                    <a:ext uri="{9D8B030D-6E8A-4147-A177-3AD203B41FA5}">
                      <a16:colId xmlns:a16="http://schemas.microsoft.com/office/drawing/2014/main" val="3839257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Year 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Feature to include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909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Use the grammar and punctuation objectives listed in the NC and the progression document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961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Use of command sentences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Commas in a list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174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Express time, place and cause using conjunctions, adverbs and prepositions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Headings and subheadings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182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with use of nouns and pronouns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Fronted adverbials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8307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Parenthesis for additional advice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Relative clauses for additional information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Modal 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Layout devices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4458543"/>
                  </a:ext>
                </a:extLst>
              </a:tr>
              <a:tr h="347245">
                <a:tc>
                  <a:txBody>
                    <a:bodyPr/>
                    <a:lstStyle/>
                    <a:p>
                      <a:r>
                        <a:rPr lang="en-GB" sz="12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Adapt degrees of formality and informality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Create cohesion across the text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02566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303430E-18B3-4038-B705-40D5080A14E8}"/>
              </a:ext>
            </a:extLst>
          </p:cNvPr>
          <p:cNvSpPr txBox="1"/>
          <p:nvPr/>
        </p:nvSpPr>
        <p:spPr>
          <a:xfrm>
            <a:off x="304798" y="5095141"/>
            <a:ext cx="6048375" cy="313932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n-GB" dirty="0"/>
              <a:t>Common forms of instructional texts: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How to design and make artefacts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Technical manuals: how to operate…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How to carry out scientific investigations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How to play a game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Rules for 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How to prepare food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Timetables and route finders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Posters, notices and signs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Instructions on packaging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C10A422-E8B1-4517-AA91-D40BA25E3C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3106" y="84434"/>
            <a:ext cx="872547" cy="830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5D6DF2-0109-4C03-9F30-1B656B5F79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1312" y="5095141"/>
            <a:ext cx="356472" cy="387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41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reports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BFFD3-9067-44F9-AB76-2E533E690BC1}"/>
              </a:ext>
            </a:extLst>
          </p:cNvPr>
          <p:cNvSpPr txBox="1"/>
          <p:nvPr/>
        </p:nvSpPr>
        <p:spPr>
          <a:xfrm>
            <a:off x="219072" y="973475"/>
            <a:ext cx="6086475" cy="120032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Non-chronological reports describe things in the way they are so are usually objective although the selection of information by the writer can lead to a biased report.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403290"/>
              </p:ext>
            </p:extLst>
          </p:nvPr>
        </p:nvGraphicFramePr>
        <p:xfrm>
          <a:off x="254791" y="3102196"/>
          <a:ext cx="6015039" cy="524861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550143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4698471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Begin with an opening statement, often a general classification e.g. Dogs are a type of mammal…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Sometimes followed by more detailed classification e.g. There Latin name is…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 description of whatever the subject of the report is then follows, organised in a way to help the reader make sense of it e.g. its qualities, its parts and functions, its habits/behaviours/uses.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Often in third person and present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Sometimes in the past tense as in historical reports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Questions can be used to form titles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of conjunctions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of prepositions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Cohesion created through the use of nouns and pronouns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Paragraphs to break the report into sections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Layout devices such as headings, columns, bullet points etc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Passive voice e.g. Wild dogs can be found in…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Vocabulary for formal speech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Adjectives and especially comparative adjectives e.g. Wolves are the biggest of…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Brackets, dashes and commas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Plan how to present the information that will be included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Gather information from a wide-range of sources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Consider using questions in the title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Ensure the opening is clear but also tries to engage the reader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Include tables/diagrams/images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Find ways of making links with the reader e.g. Have you ever owned a dog? O…So next time you are thinking of getting a pet, consider a dog.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988F919D-5440-4550-979A-51DE85AC1A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690" y="118765"/>
            <a:ext cx="825238" cy="9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725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209548" y="147457"/>
            <a:ext cx="6238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reports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EF2A42-B34C-4A0E-8092-B8402294F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475673"/>
              </p:ext>
            </p:extLst>
          </p:nvPr>
        </p:nvGraphicFramePr>
        <p:xfrm>
          <a:off x="400049" y="1148180"/>
          <a:ext cx="6238876" cy="40284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95426">
                  <a:extLst>
                    <a:ext uri="{9D8B030D-6E8A-4147-A177-3AD203B41FA5}">
                      <a16:colId xmlns:a16="http://schemas.microsoft.com/office/drawing/2014/main" val="2197933414"/>
                    </a:ext>
                  </a:extLst>
                </a:gridCol>
                <a:gridCol w="4743450">
                  <a:extLst>
                    <a:ext uri="{9D8B030D-6E8A-4147-A177-3AD203B41FA5}">
                      <a16:colId xmlns:a16="http://schemas.microsoft.com/office/drawing/2014/main" val="3839257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Year 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Feature to include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909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Use the grammar and punctuation objectives listed in the NC and the progression document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961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Present and past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Questions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Conjunctions e.g. because to aid explanation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Adjectives and comparative adjectives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174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Express time, place and cause using conjunctions, adverbs and prepositions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Headings and subheadings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182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with use of nouns and pronouns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Paragraphs to organise ideas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8307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Create cohesion within paragraphs with adverbials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Parenthesis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Layout devices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4458543"/>
                  </a:ext>
                </a:extLst>
              </a:tr>
              <a:tr h="347245">
                <a:tc>
                  <a:txBody>
                    <a:bodyPr/>
                    <a:lstStyle/>
                    <a:p>
                      <a:r>
                        <a:rPr lang="en-GB" sz="12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Adapt degrees of formality and informality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Create cohesion across the text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Passive voice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02566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303430E-18B3-4038-B705-40D5080A14E8}"/>
              </a:ext>
            </a:extLst>
          </p:cNvPr>
          <p:cNvSpPr txBox="1"/>
          <p:nvPr/>
        </p:nvSpPr>
        <p:spPr>
          <a:xfrm>
            <a:off x="304798" y="5401450"/>
            <a:ext cx="6048375" cy="258532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n-GB" dirty="0"/>
              <a:t>Common forms of reports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Describe aspects of daily life in history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Describe the characteristics of anything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Compare and describe localities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Describe characteristics of religious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Information leaflets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Tourist guides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Magazine articles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5D6DF2-0109-4C03-9F30-1B656B5F7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1312" y="5095141"/>
            <a:ext cx="356472" cy="3878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DC2D911-A1E1-4D89-93AA-6E51203A08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3690" y="118765"/>
            <a:ext cx="825238" cy="9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72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recounts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BFFD3-9067-44F9-AB76-2E533E690BC1}"/>
              </a:ext>
            </a:extLst>
          </p:cNvPr>
          <p:cNvSpPr txBox="1"/>
          <p:nvPr/>
        </p:nvSpPr>
        <p:spPr>
          <a:xfrm>
            <a:off x="219072" y="973475"/>
            <a:ext cx="6086475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 non-fiction texts, recounts are used to provide an account of events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5510372"/>
              </p:ext>
            </p:extLst>
          </p:nvPr>
        </p:nvGraphicFramePr>
        <p:xfrm>
          <a:off x="254789" y="1698508"/>
          <a:ext cx="6015039" cy="684426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550143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4698471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Often includes: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Orientation such as scene setting or establishing the context e.g. It was the summer holidays. I went to the park…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An account of the events that took place, often in chronological order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Some additional detail about each event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Reorientation e.g. a closing statement that may include elaboration e.g. I hope I can go to the park again next week. It was fun.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Usually written in the past tense with opportunities for the use of past progressive verb forms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Opportunities also exist for the use of the past perfect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Some forms may include the present tense e.g. Just imagine…I’m in the park and suddenly I see a giant bat flying towards me. This form allows the writer to meet different levels of formality.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Conjunctions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Adverbs, linking adverbs and prepositions to help with chronology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Noun phrases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First and third person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Adverbials to create cohesion across paragraphs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Degrees of formality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Recounts can take many forms (diary, newspaper, letter etc) and paragraphing is useful to organise information in each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Modal 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Indirect speech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Plan how you will organise to tell the events e.g. timeline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Details are important so consider the use of the 5 ‘W’s when planning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Decide how the recount will have a definite ending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92E21DF-689B-43BA-85E5-B9DF1BE2A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0725" y="149002"/>
            <a:ext cx="838203" cy="86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036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209548" y="147457"/>
            <a:ext cx="6238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recounts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EF2A42-B34C-4A0E-8092-B8402294F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897732"/>
              </p:ext>
            </p:extLst>
          </p:nvPr>
        </p:nvGraphicFramePr>
        <p:xfrm>
          <a:off x="400049" y="1148180"/>
          <a:ext cx="6238876" cy="42113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95426">
                  <a:extLst>
                    <a:ext uri="{9D8B030D-6E8A-4147-A177-3AD203B41FA5}">
                      <a16:colId xmlns:a16="http://schemas.microsoft.com/office/drawing/2014/main" val="2197933414"/>
                    </a:ext>
                  </a:extLst>
                </a:gridCol>
                <a:gridCol w="4743450">
                  <a:extLst>
                    <a:ext uri="{9D8B030D-6E8A-4147-A177-3AD203B41FA5}">
                      <a16:colId xmlns:a16="http://schemas.microsoft.com/office/drawing/2014/main" val="3839257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Year 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Feature to include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909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Use the grammar and punctuation objectives listed in the NC and the progression document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961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Present and past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Progressive verb forms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Conjunctions for coordination and subordination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Noun phrases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174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Express time, place and cause using conjunctions, adverbs and prepositions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Inverted commas for direct speech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182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Effective expanded noun phrases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Paragraphs to organise ideas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Fronted adverbials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8307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Past perfect verb forms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Modal 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with adverbials and linking adverbs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4458543"/>
                  </a:ext>
                </a:extLst>
              </a:tr>
              <a:tr h="347245">
                <a:tc>
                  <a:txBody>
                    <a:bodyPr/>
                    <a:lstStyle/>
                    <a:p>
                      <a:r>
                        <a:rPr lang="en-GB" sz="12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Past perfect progressive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Degrees of formality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across writing using a wider range of devices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02566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303430E-18B3-4038-B705-40D5080A14E8}"/>
              </a:ext>
            </a:extLst>
          </p:cNvPr>
          <p:cNvSpPr txBox="1"/>
          <p:nvPr/>
        </p:nvSpPr>
        <p:spPr>
          <a:xfrm>
            <a:off x="304798" y="5401450"/>
            <a:ext cx="6048375" cy="34163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n-GB" dirty="0"/>
              <a:t>Common forms of recounts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Giving accounts of school trips/days out/science experiments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Writing historical accounts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Writing biographies and autobiographies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Letter and postcards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Diaries and journals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Newspaper reports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Obituaries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Magazine articles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5D6DF2-0109-4C03-9F30-1B656B5F7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1312" y="5095141"/>
            <a:ext cx="356472" cy="3878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BBBC1F-93DE-4FC2-AA48-BBAAE3FBA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0725" y="149002"/>
            <a:ext cx="838203" cy="86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2210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B0419B-D7FC-4EB1-B2A1-A226FE6388D7}"/>
              </a:ext>
            </a:extLst>
          </p:cNvPr>
          <p:cNvSpPr txBox="1"/>
          <p:nvPr/>
        </p:nvSpPr>
        <p:spPr>
          <a:xfrm>
            <a:off x="500061" y="1076325"/>
            <a:ext cx="5857875" cy="30469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n-GB" sz="9600" dirty="0"/>
              <a:t>Writing to Persuade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7D7E52-5035-4C9C-B3F0-B9A13CBF4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4565" y="4953000"/>
            <a:ext cx="3148869" cy="28289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5418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persuasion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BFFD3-9067-44F9-AB76-2E533E690BC1}"/>
              </a:ext>
            </a:extLst>
          </p:cNvPr>
          <p:cNvSpPr txBox="1"/>
          <p:nvPr/>
        </p:nvSpPr>
        <p:spPr>
          <a:xfrm>
            <a:off x="219072" y="973475"/>
            <a:ext cx="6086475" cy="120032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Persuasive texts can be written, spoken or written to be spoken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Elements of persuasive writing can be found in many different texts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430984"/>
              </p:ext>
            </p:extLst>
          </p:nvPr>
        </p:nvGraphicFramePr>
        <p:xfrm>
          <a:off x="290508" y="2403358"/>
          <a:ext cx="6015039" cy="567078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550143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4698471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An opening statement that sums up the viewpoint being presented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Strategically organised information presents and elaborates on the desired viewpoint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 closing statement repeats and reinforces the original thesis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Written in the present tense. This can include other forms such as present perfect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Often refers to generic rather than specific participants – e.g. vegetables are good for </a:t>
                      </a:r>
                      <a:r>
                        <a:rPr lang="en-GB" sz="1100" b="1" dirty="0"/>
                        <a:t>you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Linking adverbs create cohesion within and across paragraphs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Uses logical adverbials, conjunctions and prepositions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Paragraphs organise the ideas into logical sections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Formal and informal vocabulary choices depending on audience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Rhetorical questions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Modal 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Noun phrases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Passive voice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Repetition to strengthen argument and add to cohesion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Subjunctive form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Decide on viewpoint and carefully select evidence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Organise the main ideas in the most logical order and decide which persuasive information will support each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Plan evidence but avoid an argument that sounds like a list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Think about counterarguments your reader might come up with and include evidence to make them seem incorrect or irrelevant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facts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some short sentences for emphasis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92E21DF-689B-43BA-85E5-B9DF1BE2A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0725" y="149002"/>
            <a:ext cx="838203" cy="86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64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209548" y="147457"/>
            <a:ext cx="6238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persuasion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EF2A42-B34C-4A0E-8092-B8402294F0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824190"/>
              </p:ext>
            </p:extLst>
          </p:nvPr>
        </p:nvGraphicFramePr>
        <p:xfrm>
          <a:off x="400049" y="1148180"/>
          <a:ext cx="6238876" cy="43078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95426">
                  <a:extLst>
                    <a:ext uri="{9D8B030D-6E8A-4147-A177-3AD203B41FA5}">
                      <a16:colId xmlns:a16="http://schemas.microsoft.com/office/drawing/2014/main" val="2197933414"/>
                    </a:ext>
                  </a:extLst>
                </a:gridCol>
                <a:gridCol w="4743450">
                  <a:extLst>
                    <a:ext uri="{9D8B030D-6E8A-4147-A177-3AD203B41FA5}">
                      <a16:colId xmlns:a16="http://schemas.microsoft.com/office/drawing/2014/main" val="3839257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Year 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Feature to include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909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961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Present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Rhetorical questions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Noun phrases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174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Express time, place and cause using conjunctions, adverbs and prepositions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Present perfect form of verbs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182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with nouns and pronouns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Linking adverbs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Paragraphs to organise ideas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Effective expanded noun phrases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8307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Modal 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within paragraphs with linking adverbs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‘Straw man’ arguments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4458543"/>
                  </a:ext>
                </a:extLst>
              </a:tr>
              <a:tr h="347245">
                <a:tc>
                  <a:txBody>
                    <a:bodyPr/>
                    <a:lstStyle/>
                    <a:p>
                      <a:r>
                        <a:rPr lang="en-GB" sz="12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Formal and informal choices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Passive voice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Subjunctive form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200" dirty="0"/>
                        <a:t>Cohesion across paragraphs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02566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303430E-18B3-4038-B705-40D5080A14E8}"/>
              </a:ext>
            </a:extLst>
          </p:cNvPr>
          <p:cNvSpPr txBox="1"/>
          <p:nvPr/>
        </p:nvSpPr>
        <p:spPr>
          <a:xfrm>
            <a:off x="304798" y="5401450"/>
            <a:ext cx="6048375" cy="313932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n-GB" dirty="0"/>
              <a:t>Common forms of persuasion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Tourist brochures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Newspaper editorials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Letters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Posters and leaflets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Book reviews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Book blurbs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Political pamphlets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Job/position applications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5D6DF2-0109-4C03-9F30-1B656B5F7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1312" y="5095141"/>
            <a:ext cx="356472" cy="3878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BBBC1F-93DE-4FC2-AA48-BBAAE3FBA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0725" y="149002"/>
            <a:ext cx="838203" cy="86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9412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B0419B-D7FC-4EB1-B2A1-A226FE6388D7}"/>
              </a:ext>
            </a:extLst>
          </p:cNvPr>
          <p:cNvSpPr txBox="1"/>
          <p:nvPr/>
        </p:nvSpPr>
        <p:spPr>
          <a:xfrm>
            <a:off x="500061" y="1076325"/>
            <a:ext cx="5857875" cy="30469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n-GB" sz="9600" dirty="0"/>
              <a:t>Writing to Entertain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356E24-B283-4BAE-AB99-DC243E241C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594" y="4714868"/>
            <a:ext cx="3352807" cy="32799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031366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narrative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3485711"/>
              </p:ext>
            </p:extLst>
          </p:nvPr>
        </p:nvGraphicFramePr>
        <p:xfrm>
          <a:off x="421480" y="1479433"/>
          <a:ext cx="6015039" cy="583842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550143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Text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4698471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Simple narratives and retellings are written in the third or first person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Written in the past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Events are sequenced to make sense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The main characters are animal or human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Story language (once upon a time, later that day etc) may be used to create purposeful writing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Often in the third person and past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Personal recounts may be first person, past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Full stops, capital letters and finger spaces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of conjunctions e.g. ‘and’ to join ideas and create sentence structure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of exclamation marks to indicate shock or surprise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Question marks for questions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of personal pronoun ‘I’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Use of comparative and superlative adjectives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Listen to stories and narrative texts that contain the features requited for the writing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Think about the intended audience and purpose (to scare, amuse, teach a moral) and plan accordingly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Recognise the use of story language such as ‘Once upon a time, later that day, happily ever after etc)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Tell and retell stories orally and through drama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Think, say and write sentences to tell the story in their own words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Re-read the completed narrative aloud to a partner, whole class, teacher, small group.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CFD3737-1584-4791-8015-26262A759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0" y="182199"/>
            <a:ext cx="827624" cy="809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6D7E71-6373-408D-9930-9C55E7EE1792}"/>
              </a:ext>
            </a:extLst>
          </p:cNvPr>
          <p:cNvSpPr txBox="1"/>
          <p:nvPr/>
        </p:nvSpPr>
        <p:spPr>
          <a:xfrm>
            <a:off x="118287" y="633255"/>
            <a:ext cx="11256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36421872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narrative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222856"/>
              </p:ext>
            </p:extLst>
          </p:nvPr>
        </p:nvGraphicFramePr>
        <p:xfrm>
          <a:off x="421480" y="1479433"/>
          <a:ext cx="6015039" cy="661639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43286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Text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6098232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Simple narratives and retellings are written in the third or first person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Written in the past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Events are sequenced to make sense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The main characters are animal or human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Language choices help to create realistic sounding narratives e.g. adverbs, adjectives, precise nouns etc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Often in the third person and past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Past progressive forms of verbs can be used e.g. Rapunzel was hoping someone would come and rescue her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Apostrophes used for possession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Apostrophes to show contraction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Personal recounts may be first person, past tense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Full stops, capital letters and finger spaces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Use of conjunctions (and, but, so, or, because, if, when) 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Use of exclamation marks for surprise and shock and to form exclamative sentences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Noun phrases to create effect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Commas to separate lists of characters, ideas and adjectives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Verbs to be chosen for effect e.g. grabbed instead of got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Listen to stories and narrative texts that contain the features requited for the writing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Think about the intended audience and purpose (to scare, amuse, teach a moral) and plan accordingly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Recognise the use of story language such as ‘Once upon a time, later that day, happily ever after etc)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use of techniques used in stories e.g. repetition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Tell and retell stories orally and through drama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Think, say and write sentences to tell the story in their own words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Write narratives using their plans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Edit, proofread and amend their writing, based on their own thought and those of peers and adults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Re-read the completed narrative aloud to a partner, whole class, teacher, small group.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CFD3737-1584-4791-8015-26262A759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0" y="182199"/>
            <a:ext cx="827624" cy="809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6D7E71-6373-408D-9930-9C55E7EE1792}"/>
              </a:ext>
            </a:extLst>
          </p:cNvPr>
          <p:cNvSpPr txBox="1"/>
          <p:nvPr/>
        </p:nvSpPr>
        <p:spPr>
          <a:xfrm>
            <a:off x="118287" y="633255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1360930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narrative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078512"/>
              </p:ext>
            </p:extLst>
          </p:nvPr>
        </p:nvGraphicFramePr>
        <p:xfrm>
          <a:off x="421480" y="1479433"/>
          <a:ext cx="6015039" cy="7985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43286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Text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6098232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Simple narratives and retellings are written in the third or first person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Written in the past tense and occasionally in the present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Events are sequenced to make create chronological plots through the use of adverbials and prepositions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Descriptions are developed through the use of adverbials e.g. in the deep, dark woods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Narratives use typical characters, settings and events, whether imagined or real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Dialogue begins to be used to convey character thoughts and move the action forward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Language choices help to create realistic sounding narratives with precise nouns and expressive verbs and imagery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Paragraphs are used to organise the narrative into logical sections e.g. paragraphs about the character, setting, or used to denote the passing of time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Linking adverbs are used to denote shifts in time (firstly, next, now, soon, then)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Fronted adverbials demarcated with a comma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The use of conjunctions (because, when, although, as, before, while) 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Prepositions used to show the passing of time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Present perfect forms of verbs can be used e.g. What has happened to us? What have you done?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Headings and subheadings can be used to indicate sections in the narrative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Inverted commas used to punctuate direct speech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Noun phrases to create effective descriptions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Verbs and adverbs should be chosen for effect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Cohesion should be created using nouns and pronouns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Apostrophes for plural possession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Read stories and narrative texts that contain the features required for the writing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Think about the intended audience and purpose (to scare, amuse, teach a moral) and plan accordingly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plans that include a limited number of characters and describe a few key details of their personality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Compose and rehearse sentences or parts of stories orally to check for sense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Recognise and use narrative language e.g.. On a cold winter’s morning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use of ideas from reading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Try to show rather than tell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Write narratives using their plans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Re-read completed narratives aloud e.g. to self, small group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Edit, proofread and amend their writing based on their own thoughts and those of their peers and adults.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CFD3737-1584-4791-8015-26262A759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0" y="182199"/>
            <a:ext cx="827624" cy="809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6D7E71-6373-408D-9930-9C55E7EE1792}"/>
              </a:ext>
            </a:extLst>
          </p:cNvPr>
          <p:cNvSpPr txBox="1"/>
          <p:nvPr/>
        </p:nvSpPr>
        <p:spPr>
          <a:xfrm>
            <a:off x="118287" y="633255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9229442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narrative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627090"/>
              </p:ext>
            </p:extLst>
          </p:nvPr>
        </p:nvGraphicFramePr>
        <p:xfrm>
          <a:off x="421480" y="1479433"/>
          <a:ext cx="6015039" cy="7147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43286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Text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6098232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Narratives and retellings are written in the third or first person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Written in the past tense and occasionally in the present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Events are sequenced to make create chronological plots through the use of adverbials and prepositions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Descriptions are developed through the use of adverbials e.g. in the deep, dark woods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Narratives use typical characters, settings and events, whether imagined or real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Dialogue begins to be used to convey character thoughts and move the action forward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Language choices help to create realistic sounding narratives with precise nouns and expressive verbs and imagery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Third person and past tense are used including past progressive and present perfect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Standard English forms used e.g. ‘we were’ instead of ‘we was’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Fronted adverbials demarcated with a comma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Use of linking adverbs to create cohesion e.g. however, meanwhile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Cohesion created through the use of nouns and pronouns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Paragraphs used to create logical sections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Verbs and adverbs selected for effect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The use of conjunctions (because, when, although, as, before, while, as soon as, by the time etc)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The use of expanded noun phrases including those with adjectival phrases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Full range of speech punctuation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Apostrophes for plural possession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Non-finites to add more information about the subject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Read stories and narrative texts that contain the features required for the writing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Think about the intended audience and purpose (to scare, amuse, teach a moral) and plan accordingly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plans that include a limited number of characters and describe a few key details of their personality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Compose and rehearse sentences or parts of stories orally to check for sense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Recognise and use narrative language e.g.. On a cold winter’s morning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use of ideas from reading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Try to show rather than tell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Write narratives using their plans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Re-read completed narratives aloud e.g. to self, small group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Edit, proofread and amend their writing based on their own thoughts and those of their peers and adults.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CFD3737-1584-4791-8015-26262A759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0" y="182199"/>
            <a:ext cx="827624" cy="809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6D7E71-6373-408D-9930-9C55E7EE1792}"/>
              </a:ext>
            </a:extLst>
          </p:cNvPr>
          <p:cNvSpPr txBox="1"/>
          <p:nvPr/>
        </p:nvSpPr>
        <p:spPr>
          <a:xfrm>
            <a:off x="118287" y="633255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2885902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narrative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545292"/>
              </p:ext>
            </p:extLst>
          </p:nvPr>
        </p:nvGraphicFramePr>
        <p:xfrm>
          <a:off x="421480" y="1479433"/>
          <a:ext cx="6015039" cy="8153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43286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Text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6098232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First or third person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Past tense and occasionally present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Narratives are told sequentially and non-sequentially )e.g. flashbacks)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Descriptions of characters, setting, and atmosphere are developed through precise vocabulary choices e.g. adverbs, adjectives, precise nouns, expressive verbs and figurative language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Dialogue is used to convey character feeling and advance the 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Third person and past tense are used including past progressive and present perfect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Use of past perfect and past perfect progressive forms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Adverbials and linking adverbs used to create cohesion within and across paragraphs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Modals used for degrees of possibility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Adverbs of possibility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Parenthesis in the form of brackets, dashes and commas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Layout devices to split the narrative into sections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Relative clause can be used to add additional information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Read stories and narrative texts that contain the features required for the writing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Think about the intended audience and purpose (to scare, amuse, teach a moral) and plan accordingly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plans that include key events, being sure that all the events lead towards the ending.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 Plan a limited number of characters and describe a few key details that show something about their personalities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Compose and rehearse sentences or parts of stories orally to check for sense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Recognise and use narrative language e.g.. On a cold winter’s morning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use of ideas from reading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Try to show rather than tell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Write narratives using their plans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Show how the main character has developed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Re-read completed narratives aloud e.g. to self, small group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Edit, proofread and amend their writing based on their own thoughts and those of their peers and adults.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CFD3737-1584-4791-8015-26262A759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0" y="182199"/>
            <a:ext cx="827624" cy="809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6D7E71-6373-408D-9930-9C55E7EE1792}"/>
              </a:ext>
            </a:extLst>
          </p:cNvPr>
          <p:cNvSpPr txBox="1"/>
          <p:nvPr/>
        </p:nvSpPr>
        <p:spPr>
          <a:xfrm>
            <a:off x="118287" y="633255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25930156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narrative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115498-5D87-4CFC-9B14-D8B541424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054270"/>
              </p:ext>
            </p:extLst>
          </p:nvPr>
        </p:nvGraphicFramePr>
        <p:xfrm>
          <a:off x="421480" y="1479433"/>
          <a:ext cx="6015039" cy="8153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05013">
                  <a:extLst>
                    <a:ext uri="{9D8B030D-6E8A-4147-A177-3AD203B41FA5}">
                      <a16:colId xmlns:a16="http://schemas.microsoft.com/office/drawing/2014/main" val="2870581800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3131334694"/>
                    </a:ext>
                  </a:extLst>
                </a:gridCol>
                <a:gridCol w="2005013">
                  <a:extLst>
                    <a:ext uri="{9D8B030D-6E8A-4147-A177-3AD203B41FA5}">
                      <a16:colId xmlns:a16="http://schemas.microsoft.com/office/drawing/2014/main" val="2210018845"/>
                    </a:ext>
                  </a:extLst>
                </a:gridCol>
              </a:tblGrid>
              <a:tr h="43286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Text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Grammatical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Planning and Preparation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651833"/>
                  </a:ext>
                </a:extLst>
              </a:tr>
              <a:tr h="6098232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First or third person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Past tense and occasionally present tense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Narratives are told sequentially and non-sequentially )e.g. flashbacks)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Descriptions of characters, setting, and atmosphere are developed through precise vocabulary choices e.g. adverbs, adjectives, precise nouns, expressive verbs and figurative language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Dialogue is used to convey character feeling and advance the 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By writing for a specified audience and with a particular purpose in mind, the writer can choose between vocabulary typical of informal speech and that appropriate for formal speech e.g. the battalion traversed the mountain range; the soldiers walked over the mountains.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Passive voice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Subjunctive form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Past perfect progressive verb forms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Create cohesion across paragraphs using a wider range of cohesive devices such as organisational features, pronouns, nouns and adverbials. Or by choosing to use repetition or ellipses for effect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Colons, semi-colons and dashes to link main ideas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Read stories and narrative texts that contain the features required for the writing</a:t>
                      </a:r>
                    </a:p>
                    <a:p>
                      <a:pPr marL="171450" marR="0" lvl="0" indent="-171450" algn="l" defTabSz="132075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en-GB" sz="1100" dirty="0"/>
                        <a:t>Think about the intended audience and purpose (to scare, amuse, teach a moral) and plan accordingly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plans that include key events, being sure that all the events lead towards the ending.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 Plan a limited number of characters and describe a few key details that show something about their personalities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Compose and rehearse sentences or parts of stories orally to check for sense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Recognise and use narrative language e.g.. On a cold winter’s morning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Make use of ideas from reading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Try to show rather than tell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Write narratives using their plans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Show how the main character has developed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Re-read completed narratives aloud e.g. to self, small group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en-GB" sz="1100" dirty="0"/>
                        <a:t>Edit, proofread and amend their writing based on their own thoughts and those of their peers and adults.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85705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CFD3737-1584-4791-8015-26262A759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0" y="182199"/>
            <a:ext cx="827624" cy="809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6D7E71-6373-408D-9930-9C55E7EE1792}"/>
              </a:ext>
            </a:extLst>
          </p:cNvPr>
          <p:cNvSpPr txBox="1"/>
          <p:nvPr/>
        </p:nvSpPr>
        <p:spPr>
          <a:xfrm>
            <a:off x="118287" y="633255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15198342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14F514-85BD-45BE-9DB7-86671CDC11CF}"/>
              </a:ext>
            </a:extLst>
          </p:cNvPr>
          <p:cNvSpPr txBox="1"/>
          <p:nvPr/>
        </p:nvSpPr>
        <p:spPr>
          <a:xfrm>
            <a:off x="118287" y="118765"/>
            <a:ext cx="6377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Progression in narrative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FD3737-1584-4791-8015-26262A759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0" y="182199"/>
            <a:ext cx="827624" cy="809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F9B9B56-427A-444D-9950-C9F6E2EFB584}"/>
              </a:ext>
            </a:extLst>
          </p:cNvPr>
          <p:cNvSpPr txBox="1"/>
          <p:nvPr/>
        </p:nvSpPr>
        <p:spPr>
          <a:xfrm>
            <a:off x="232587" y="813405"/>
            <a:ext cx="6149163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Common forms of narrative:</a:t>
            </a:r>
          </a:p>
          <a:p>
            <a:endParaRPr lang="en-GB" sz="2400" b="1" dirty="0"/>
          </a:p>
          <a:p>
            <a:r>
              <a:rPr lang="en-GB" sz="2000" b="1" dirty="0"/>
              <a:t>Stories that use predictable and patterned language</a:t>
            </a:r>
          </a:p>
          <a:p>
            <a:r>
              <a:rPr lang="en-GB" sz="2000" b="1" dirty="0"/>
              <a:t>Traditional/folk tales</a:t>
            </a:r>
          </a:p>
          <a:p>
            <a:r>
              <a:rPr lang="en-GB" sz="2000" b="1" dirty="0"/>
              <a:t>Fairy tales</a:t>
            </a:r>
          </a:p>
          <a:p>
            <a:r>
              <a:rPr lang="en-GB" sz="2000" b="1" dirty="0"/>
              <a:t>Stories set in familiar settings</a:t>
            </a:r>
          </a:p>
          <a:p>
            <a:r>
              <a:rPr lang="en-GB" sz="2000" b="1" dirty="0"/>
              <a:t>Retelling of stories heard or read</a:t>
            </a:r>
          </a:p>
          <a:p>
            <a:r>
              <a:rPr lang="en-GB" sz="2000" b="1" dirty="0"/>
              <a:t>Retelling stories in different ways</a:t>
            </a:r>
          </a:p>
          <a:p>
            <a:r>
              <a:rPr lang="en-GB" sz="2000" b="1" dirty="0"/>
              <a:t>Modifying well-known stories </a:t>
            </a:r>
          </a:p>
          <a:p>
            <a:r>
              <a:rPr lang="en-GB" sz="2000" b="1" dirty="0"/>
              <a:t>Stories set in historical contexts</a:t>
            </a:r>
          </a:p>
          <a:p>
            <a:r>
              <a:rPr lang="en-GB" sz="2000" b="1" dirty="0"/>
              <a:t>Myths and legends</a:t>
            </a:r>
          </a:p>
          <a:p>
            <a:r>
              <a:rPr lang="en-GB" sz="2000" b="1" dirty="0"/>
              <a:t>Stories with flashbacks</a:t>
            </a:r>
          </a:p>
          <a:p>
            <a:r>
              <a:rPr lang="en-GB" sz="2000" b="1" dirty="0"/>
              <a:t>Stories set in fantasy worlds</a:t>
            </a:r>
          </a:p>
          <a:p>
            <a:r>
              <a:rPr lang="en-GB" sz="2000" b="1" dirty="0"/>
              <a:t>Stories from different cultures</a:t>
            </a:r>
          </a:p>
          <a:p>
            <a:r>
              <a:rPr lang="en-GB" sz="2000" b="1" dirty="0"/>
              <a:t>Science fiction stories</a:t>
            </a:r>
          </a:p>
          <a:p>
            <a:r>
              <a:rPr lang="en-GB" sz="2000" b="1" dirty="0"/>
              <a:t>Adventures</a:t>
            </a:r>
          </a:p>
          <a:p>
            <a:r>
              <a:rPr lang="en-GB" sz="2000" b="1" dirty="0"/>
              <a:t>Mysteries</a:t>
            </a:r>
          </a:p>
          <a:p>
            <a:r>
              <a:rPr lang="en-GB" sz="2000" b="1" dirty="0"/>
              <a:t>Scary stories</a:t>
            </a:r>
          </a:p>
          <a:p>
            <a:r>
              <a:rPr lang="en-GB" sz="2000" b="1" dirty="0"/>
              <a:t>Narratives told from another perspective</a:t>
            </a:r>
          </a:p>
          <a:p>
            <a:r>
              <a:rPr lang="en-GB" sz="2000" b="1" dirty="0"/>
              <a:t>Stories with morals</a:t>
            </a:r>
          </a:p>
          <a:p>
            <a:r>
              <a:rPr lang="en-GB" sz="2000" b="1" dirty="0"/>
              <a:t>Dilemmas</a:t>
            </a:r>
          </a:p>
          <a:p>
            <a:r>
              <a:rPr lang="en-GB" sz="2000" b="1" dirty="0"/>
              <a:t>Playscripts</a:t>
            </a:r>
          </a:p>
          <a:p>
            <a:r>
              <a:rPr lang="en-GB" sz="2000" b="1" dirty="0"/>
              <a:t>Diaries</a:t>
            </a:r>
          </a:p>
          <a:p>
            <a:endParaRPr lang="en-GB" sz="2000" b="1" dirty="0"/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4232273815"/>
      </p:ext>
    </p:extLst>
  </p:cSld>
  <p:clrMapOvr>
    <a:masterClrMapping/>
  </p:clrMapOvr>
</p:sld>
</file>

<file path=ppt/theme/theme1.xml><?xml version="1.0" encoding="utf-8"?>
<a:theme xmlns:a="http://schemas.openxmlformats.org/drawingml/2006/main" name="Rise Theme Updated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38135"/>
      </a:accent1>
      <a:accent2>
        <a:srgbClr val="A8D08D"/>
      </a:accent2>
      <a:accent3>
        <a:srgbClr val="1F3864"/>
      </a:accent3>
      <a:accent4>
        <a:srgbClr val="0C0C0C"/>
      </a:accent4>
      <a:accent5>
        <a:srgbClr val="C5E0B3"/>
      </a:accent5>
      <a:accent6>
        <a:srgbClr val="70AD47"/>
      </a:accent6>
      <a:hlink>
        <a:srgbClr val="0563C1"/>
      </a:hlink>
      <a:folHlink>
        <a:srgbClr val="52525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ise Theme Updated" id="{0000ABAB-7A2C-44B3-913C-0FAD0F209B41}" vid="{B5DA5964-C1C1-4ABE-A9AC-923C3467E1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fdda5bd-c73b-4f05-833d-78bc60d6f94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69D006FA91CC489CE754797595FA4A" ma:contentTypeVersion="12" ma:contentTypeDescription="Create a new document." ma:contentTypeScope="" ma:versionID="b71032fcf60ddd5cc990f0a650e9d531">
  <xsd:schema xmlns:xsd="http://www.w3.org/2001/XMLSchema" xmlns:xs="http://www.w3.org/2001/XMLSchema" xmlns:p="http://schemas.microsoft.com/office/2006/metadata/properties" xmlns:ns3="9fdda5bd-c73b-4f05-833d-78bc60d6f943" xmlns:ns4="42f8ecd4-2441-4538-99f8-53a40a4091a9" targetNamespace="http://schemas.microsoft.com/office/2006/metadata/properties" ma:root="true" ma:fieldsID="3ac2f206dcd3a7db458ed6dca339e3c4" ns3:_="" ns4:_="">
    <xsd:import namespace="9fdda5bd-c73b-4f05-833d-78bc60d6f943"/>
    <xsd:import namespace="42f8ecd4-2441-4538-99f8-53a40a4091a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dda5bd-c73b-4f05-833d-78bc60d6f9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f8ecd4-2441-4538-99f8-53a40a4091a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27EB20F-3224-4463-BBC4-2C6C01AC5713}">
  <ds:schemaRefs>
    <ds:schemaRef ds:uri="42f8ecd4-2441-4538-99f8-53a40a4091a9"/>
    <ds:schemaRef ds:uri="http://purl.org/dc/dcmitype/"/>
    <ds:schemaRef ds:uri="9fdda5bd-c73b-4f05-833d-78bc60d6f943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F0AC8ED-1C44-4011-B289-72C9C8262E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dda5bd-c73b-4f05-833d-78bc60d6f943"/>
    <ds:schemaRef ds:uri="42f8ecd4-2441-4538-99f8-53a40a4091a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73DF03F-42EB-4C05-88A2-ED4C759A997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Rise Theme Updated</Template>
  <TotalTime>9072</TotalTime>
  <Words>4222</Words>
  <Application>Microsoft Office PowerPoint</Application>
  <PresentationFormat>A4 Paper (210x297 mm)</PresentationFormat>
  <Paragraphs>623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Century Gothic</vt:lpstr>
      <vt:lpstr>Wingdings</vt:lpstr>
      <vt:lpstr>Rise Theme Updated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Trust Led Teacher CPD</dc:title>
  <dc:creator>Dave Ellison-Lee</dc:creator>
  <cp:lastModifiedBy>Stephen Clarke</cp:lastModifiedBy>
  <cp:revision>402</cp:revision>
  <dcterms:created xsi:type="dcterms:W3CDTF">2022-07-06T08:59:35Z</dcterms:created>
  <dcterms:modified xsi:type="dcterms:W3CDTF">2023-11-03T09:03:29Z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0x0101002969D006FA91CC489CE754797595FA4A</vt:lpwstr>
  </property>
  <property fmtid="{D5CDD505-2E9C-101B-9397-08002B2CF9AE}" pid="3" name="MediaServiceImageTags">
    <vt:lpwstr/>
  </property>
</Properties>
</file>